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F817D"/>
    <a:srgbClr val="93B7FF"/>
    <a:srgbClr val="E60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10" autoAdjust="0"/>
    <p:restoredTop sz="94451" autoAdjust="0"/>
  </p:normalViewPr>
  <p:slideViewPr>
    <p:cSldViewPr snapToGrid="0">
      <p:cViewPr varScale="1">
        <p:scale>
          <a:sx n="110" d="100"/>
          <a:sy n="110" d="100"/>
        </p:scale>
        <p:origin x="10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44533-6AB3-4508-BD3A-3F71FDA68C57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0AC77-CE12-461A-BF6F-23899E7DA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637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0AC77-CE12-461A-BF6F-23899E7DAE4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381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0AC77-CE12-461A-BF6F-23899E7DAE4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202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72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56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94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10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26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15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32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54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12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80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56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D0927-9C68-4088-8093-C4C65895151A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AEF94-5350-4E8B-8146-D1B360CAA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19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evsu.ru/upload/iblock/bb2/kix3p1jkn4hj648wnzruu7p7q02e28hb/2020-09-29_42-01-09-145-2_Polojenie_o_praktike_obuchaushihsya_po_programmam_VO_podgotovki_NPR_v_aspiranture.pdf" TargetMode="External"/><Relationship Id="rId3" Type="http://schemas.openxmlformats.org/officeDocument/2006/relationships/hyperlink" Target="https://www.sevsu.ru/upload/iblock/1ba/vmvoyqx4m4hokxoeylpqo5lypw2us6if/&#1055;&#1086;&#1083;&#1086;&#1078;&#1077;&#1085;&#1080;&#1077;%20&#1086;%20&#1087;&#1086;&#1088;&#1103;&#1076;&#1082;&#1077;%20&#1087;&#1086;&#1076;&#1075;&#1086;&#1090;&#1086;&#1074;&#1082;&#1080;%20&#1085;&#1072;&#1091;&#1095;&#1085;&#1099;&#1093;%20&#1080;%20&#1085;&#1072;&#1091;&#1095;&#1085;&#1086;-&#1087;&#1077;&#1076;&#1072;&#1075;&#1086;&#1075;&#1080;&#1095;&#1077;&#1089;&#1082;&#1080;&#1093;%20&#1082;&#1072;&#1076;&#1088;&#1086;&#1074;%20&#1074;%20&#1072;&#1089;&#1087;&#1080;&#1088;&#1072;&#1085;&#1090;&#1091;&#1088;&#1077;.pdf" TargetMode="External"/><Relationship Id="rId7" Type="http://schemas.openxmlformats.org/officeDocument/2006/relationships/hyperlink" Target="https://www.sevsu.ru/upload/iblock/744/ehwg1ilytutvgkeih2uqk9c6xbixaz5g/&#1055;&#1086;&#1083;&#1086;&#1078;&#1077;&#1085;&#1080;&#1077;%20&#1086;%20&#1089;&#1090;&#1080;&#1087;&#1077;&#1085;&#1076;&#1080;&#1072;&#1083;&#1100;&#1085;&#1086;&#1084;%20&#1086;&#1073;&#1077;&#1089;&#1087;&#1077;&#1095;&#1077;&#1085;&#1080;&#1080;%20&#1080;%20&#1076;&#1088;&#1091;&#1075;&#1080;&#1093;%20&#1092;&#1086;&#1088;&#1084;&#1072;&#1093;%20&#1084;&#1072;&#1090;&#1077;&#1088;&#1080;&#1072;&#1083;&#1100;&#1085;&#1086;&#1081;%20&#1087;&#1086;&#1076;&#1076;&#1077;&#1088;&#1078;&#1082;&#1080;%20&#1086;&#1073;&#1091;&#1095;&#1072;&#1102;&#1097;&#1080;&#1093;&#1089;&#1103;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sevsu.ru/upload/iblock/3a1/10822qk2luon7coroc3th8y1pjt7698k/&#1055;&#1086;&#1083;&#1086;&#1078;&#1077;&#1085;&#1080;&#1077;%20&#1086;%20&#1087;&#1088;&#1086;&#1074;&#1077;&#1076;&#1077;&#1085;&#1080;&#1080;%20&#1090;&#1077;&#1082;&#1091;&#1097;&#1077;&#1075;&#1086;%20&#1082;&#1086;&#1085;&#1090;&#1088;&#1086;&#1083;&#1103;%20&#1091;&#1089;&#1087;&#1077;&#1074;&#1072;&#1077;&#1084;&#1086;&#1089;&#1090;&#1080;%20&#1080;%20&#1087;&#1088;&#1086;&#1084;&#1077;&#1078;&#1091;&#1090;&#1086;&#1095;&#1085;&#1086;&#1081;%20&#1072;&#1090;&#1090;&#1077;&#1089;&#1090;&#1072;&#1094;&#1080;&#1080;%20&#1074;%20&#1072;&#1089;&#1087;&#1080;&#1088;&#1072;&#1085;&#1090;&#1091;&#1088;&#1077;.pdf" TargetMode="External"/><Relationship Id="rId5" Type="http://schemas.openxmlformats.org/officeDocument/2006/relationships/hyperlink" Target="https://www.sevsu.ru/upload/iblock/cce/d70faz10vqi65hxv4xibf92wnycsymw0/&#1055;&#1086;&#1083;&#1086;&#1078;&#1077;&#1085;&#1080;&#1077;%20&#1086;%20&#1082;&#1086;&#1084;&#1080;&#1089;&#1089;&#1080;&#1080;%20&#1087;&#1086;%20&#1074;&#1086;&#1087;&#1088;&#1086;&#1089;&#1072;&#1084;%20&#1072;&#1089;&#1087;&#1080;&#1088;&#1072;&#1085;&#1090;&#1091;&#1088;&#1099;.pdf" TargetMode="External"/><Relationship Id="rId4" Type="http://schemas.openxmlformats.org/officeDocument/2006/relationships/hyperlink" Target="https://www.sevsu.ru/upload/iblock/c46/khh2f608mqmrqgvhio0yjj1x7otoivkl/Asp-nauchruk.pdf" TargetMode="External"/><Relationship Id="rId9" Type="http://schemas.openxmlformats.org/officeDocument/2006/relationships/hyperlink" Target="https://www.sevsu.ru/upload/iblock/a4e/t79q4c10w5dzyi9mjqhmvvwkc3xily89/27-02-01-09-198%20&#1056;&#1077;&#1075;&#1083;.%20&#1092;&#1086;&#1088;&#1084;&#1080;&#1088;.%20&#1079;&#1072;&#1103;&#1074;.%20&#1085;&#1072;%20&#1050;&#1062;&#1055;%20&#1072;&#1089;&#1087;&#1080;&#1088;.%20&#1057;&#1077;&#1074;&#1043;&#1059;%201718&#1087;.pdf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evsu.ru/upload/iblock/a4e/t79q4c10w5dzyi9mjqhmvvwkc3xily89/27-02-01-09-198%20&#1056;&#1077;&#1075;&#1083;.%20&#1092;&#1086;&#1088;&#1084;&#1080;&#1088;.%20&#1079;&#1072;&#1103;&#1074;.%20&#1085;&#1072;%20&#1050;&#1062;&#1055;%20&#1072;&#1089;&#1087;&#1080;&#1088;.%20&#1057;&#1077;&#1074;&#1043;&#1059;%201718&#1087;.pdf" TargetMode="External"/><Relationship Id="rId3" Type="http://schemas.openxmlformats.org/officeDocument/2006/relationships/hyperlink" Target="https://www.sevsu.ru/upload/iblock/f0f/yn9re2vizq5bd2useruuydwjrrz3qnp3/&#1056;&#1077;&#1075;&#1083;&#1072;&#1084;&#1077;&#1085;&#1090;%20&#1085;&#1072;&#1087;&#1088;&#1072;&#1074;&#1083;&#1077;&#1085;&#1080;&#1103;%20&#1072;&#1089;&#1087;&#1080;&#1088;&#1072;&#1085;&#1090;&#1086;&#1074;%20&#1074;%20&#1089;&#1090;&#1086;&#1088;&#1086;&#1085;&#1085;&#1080;&#1077;%20&#1086;&#1088;&#1075;&#1072;&#1085;&#1080;&#1079;&#1072;&#1094;&#1080;&#1080;%20&#1076;&#1083;&#1103;%20&#1087;&#1086;&#1076;&#1075;&#1086;&#1090;&#1086;&#1074;&#1082;&#1080;,%20&#1072;&#1087;&#1088;&#1086;&#1073;&#1072;&#1094;&#1080;&#1080;%20&#1080;%20&#1079;&#1072;&#1097;&#1080;&#1090;&#1099;%20&#1076;&#1080;&#1089;&#1089;&#1077;&#1088;&#1090;&#1072;&#1094;&#1080;&#1080;.pdf" TargetMode="External"/><Relationship Id="rId7" Type="http://schemas.openxmlformats.org/officeDocument/2006/relationships/hyperlink" Target="https://www.sevsu.ru/upload/iblock/7cf/dzlbktm7s2c6kh5x78yi95144l8hkt96/27-02-01-09-100%20&#1055;&#1086;&#1083;.%20&#1086;&#1073;%20&#1101;&#1092;&#1092;.%20&#1082;&#1086;&#1085;&#1090;&#1088;.%20&#1055;&#1055;&#1057;%20&#1057;&#1077;&#1074;&#1043;&#1059;%202123&#1087;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sevsu.ru/nauka/granty-konkursy/vnutrennie-granty-na-sozdanie-i-razvitie-nauchnykh-shkol/" TargetMode="External"/><Relationship Id="rId5" Type="http://schemas.openxmlformats.org/officeDocument/2006/relationships/hyperlink" Target="https://www.sevsu.ru/upload/iblock/a8d/os5n9zgp5lnilbf3ci739ktosoxisd25/&#1055;&#1086;&#1083;&#1086;&#1078;&#1077;&#1085;&#1080;&#1077;%20&#1086;%20&#1074;&#1085;&#1091;&#1090;&#1088;&#1077;&#1085;&#1085;&#1080;&#1093;%20&#1085;&#1072;&#1091;&#1095;&#1085;&#1099;&#1093;%20&#1075;&#1088;&#1072;&#1085;&#1090;&#1072;&#1093;%20&#1076;&#1083;&#1103;%20&#1086;&#1073;&#1091;&#1095;&#1072;&#1102;&#1097;&#1080;&#1093;&#1089;&#1103;%20&#1084;&#1072;&#1075;&#1080;&#1089;&#1090;&#1088;&#1072;&#1090;&#1091;&#1088;&#1099;%20&#1080;%20&#1072;&#1089;&#1087;&#1080;&#1088;&#1072;&#1085;&#1090;&#1091;&#1088;&#1099;.pdf" TargetMode="External"/><Relationship Id="rId4" Type="http://schemas.openxmlformats.org/officeDocument/2006/relationships/hyperlink" Target="https://www.sevsu.ru/upload/iblock/baa/f079kajg9q0n848z29oxlainb4ecoupp/27-02-01-09-131%20&#1055;&#1086;&#1083;&#1086;&#1078;&#1077;&#1085;&#1080;&#1077;%20&#1086;%20&#1087;&#1086;&#1088;&#1103;&#1076;&#1082;&#1077;%20&#1091;&#1089;&#1090;&#1072;&#1085;&#1086;&#1074;&#1083;&#1077;&#1085;&#1080;&#1103;%20&#1074;&#1099;&#1088;&#1087;&#1083;&#1072;&#1090;%20&#1089;&#1090;&#1080;&#1084;&#1091;&#1083;&#1080;&#1088;&#1091;&#1102;&#1097;&#1077;&#1075;&#1086;%20&#1093;&#1072;&#1088;&#1072;&#1082;&#1090;&#1077;&#1088;&#1072;%20&#1088;&#1072;&#1073;&#1086;&#1090;&#1085;&#1080;&#1082;&#1072;&#1084;%20&#1057;&#1077;&#1074;&#1043;&#1059;%20&#1089;%2001.01.2025%20&#1082;%20&#1087;&#1088;&#1080;&#1082;&#1072;&#1079;&#1091;%203339-&#1087;%20&#1086;&#1090;%2027.12.2024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5142327"/>
            <a:ext cx="12191999" cy="375910"/>
          </a:xfrm>
          <a:prstGeom prst="rect">
            <a:avLst/>
          </a:prstGeom>
          <a:solidFill>
            <a:srgbClr val="3F817D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AutoShape 10"/>
          <p:cNvCxnSpPr/>
          <p:nvPr/>
        </p:nvCxnSpPr>
        <p:spPr>
          <a:xfrm flipV="1">
            <a:off x="3184076" y="3845921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2" name="AutoShape 6"/>
          <p:cNvCxnSpPr/>
          <p:nvPr/>
        </p:nvCxnSpPr>
        <p:spPr>
          <a:xfrm>
            <a:off x="264456" y="3839506"/>
            <a:ext cx="118440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Freeform 71"/>
          <p:cNvSpPr/>
          <p:nvPr/>
        </p:nvSpPr>
        <p:spPr>
          <a:xfrm>
            <a:off x="216597" y="3746499"/>
            <a:ext cx="187200" cy="186015"/>
          </a:xfrm>
          <a:custGeom>
            <a:avLst/>
            <a:gdLst/>
            <a:ahLst/>
            <a:cxnLst/>
            <a:rect l="l" t="t" r="r" b="b"/>
            <a:pathLst>
              <a:path w="817914" h="812800">
                <a:moveTo>
                  <a:pt x="408957" y="0"/>
                </a:moveTo>
                <a:cubicBezTo>
                  <a:pt x="183096" y="0"/>
                  <a:pt x="0" y="181951"/>
                  <a:pt x="0" y="406400"/>
                </a:cubicBezTo>
                <a:cubicBezTo>
                  <a:pt x="0" y="630849"/>
                  <a:pt x="183096" y="812800"/>
                  <a:pt x="408957" y="812800"/>
                </a:cubicBezTo>
                <a:cubicBezTo>
                  <a:pt x="634817" y="812800"/>
                  <a:pt x="817914" y="630849"/>
                  <a:pt x="817914" y="406400"/>
                </a:cubicBezTo>
                <a:cubicBezTo>
                  <a:pt x="817914" y="181951"/>
                  <a:pt x="634817" y="0"/>
                  <a:pt x="408957" y="0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4" name="Freeform 8"/>
          <p:cNvSpPr/>
          <p:nvPr/>
        </p:nvSpPr>
        <p:spPr>
          <a:xfrm>
            <a:off x="2246448" y="3791202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" name="TextBox 82"/>
          <p:cNvSpPr txBox="1"/>
          <p:nvPr/>
        </p:nvSpPr>
        <p:spPr>
          <a:xfrm>
            <a:off x="228889" y="11940"/>
            <a:ext cx="4976656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2400" b="1" spc="-130" dirty="0" smtClean="0">
                <a:latin typeface="Plus Jakarta Sans"/>
                <a:ea typeface="Aptos"/>
                <a:cs typeface="Times New Roman" panose="02020603050405020304" pitchFamily="18" charset="0"/>
              </a:rPr>
              <a:t>Дорожная карта</a:t>
            </a:r>
          </a:p>
          <a:p>
            <a:r>
              <a:rPr lang="ru-RU" sz="2400" b="1" kern="100" spc="-13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Аспирантура 2025/2026</a:t>
            </a:r>
            <a:endParaRPr lang="ru-RU" sz="2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6" name="TextBox 76"/>
          <p:cNvSpPr txBox="1"/>
          <p:nvPr/>
        </p:nvSpPr>
        <p:spPr>
          <a:xfrm rot="16200000">
            <a:off x="-316475" y="3010919"/>
            <a:ext cx="1238153" cy="1700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01.09.2025</a:t>
            </a:r>
            <a:endParaRPr lang="ru-RU" sz="105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7" name="TextBox 21"/>
          <p:cNvSpPr txBox="1"/>
          <p:nvPr/>
        </p:nvSpPr>
        <p:spPr>
          <a:xfrm>
            <a:off x="1531679" y="3989439"/>
            <a:ext cx="1547970" cy="7822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  <a:spcAft>
                <a:spcPts val="300"/>
              </a:spcAft>
            </a:pPr>
            <a:r>
              <a:rPr lang="ru-RU" sz="850" dirty="0" smtClean="0">
                <a:latin typeface="Plus Jakarta Sans"/>
                <a:ea typeface="Plus Jakarta Sans Bold"/>
                <a:cs typeface="Plus Jakarta Sans"/>
              </a:rPr>
              <a:t>Назначение научного руководителя</a:t>
            </a:r>
          </a:p>
          <a:p>
            <a:pPr algn="r">
              <a:lnSpc>
                <a:spcPts val="1080"/>
              </a:lnSpc>
              <a:spcAft>
                <a:spcPts val="300"/>
              </a:spcAft>
            </a:pPr>
            <a:r>
              <a:rPr lang="ru-RU" sz="850" kern="1200" dirty="0" smtClean="0">
                <a:effectLst/>
                <a:latin typeface="Plus Jakarta Sans"/>
                <a:ea typeface="Plus Jakarta Sans Bold"/>
                <a:cs typeface="Plus Jakarta Sans"/>
              </a:rPr>
              <a:t>Разработка темы диссертации</a:t>
            </a:r>
          </a:p>
          <a:p>
            <a:pPr algn="r">
              <a:lnSpc>
                <a:spcPts val="1080"/>
              </a:lnSpc>
              <a:spcAft>
                <a:spcPts val="300"/>
              </a:spcAft>
            </a:pPr>
            <a:r>
              <a:rPr lang="ru-RU" sz="850" dirty="0" smtClean="0">
                <a:latin typeface="Plus Jakarta Sans"/>
                <a:ea typeface="Plus Jakarta Sans Bold"/>
                <a:cs typeface="Plus Jakarta Sans"/>
              </a:rPr>
              <a:t>Разработка индивидуального плана</a:t>
            </a:r>
            <a:r>
              <a:rPr lang="ru-RU" sz="850" kern="1200" dirty="0" smtClean="0">
                <a:effectLst/>
                <a:latin typeface="Plus Jakarta Sans"/>
                <a:ea typeface="Plus Jakarta Sans Bold"/>
                <a:cs typeface="Plus Jakarta Sans"/>
              </a:rPr>
              <a:t>  работы аспиранта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8" name="AutoShape 10"/>
          <p:cNvCxnSpPr/>
          <p:nvPr/>
        </p:nvCxnSpPr>
        <p:spPr>
          <a:xfrm flipV="1">
            <a:off x="2292080" y="1425840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11" name="AutoShape 25"/>
          <p:cNvCxnSpPr/>
          <p:nvPr/>
        </p:nvCxnSpPr>
        <p:spPr>
          <a:xfrm flipV="1">
            <a:off x="4462020" y="3791202"/>
            <a:ext cx="0" cy="1389994"/>
          </a:xfrm>
          <a:prstGeom prst="line">
            <a:avLst/>
          </a:prstGeom>
          <a:ln w="6350" cap="flat">
            <a:solidFill>
              <a:srgbClr val="FFFFFF">
                <a:alpha val="19608"/>
              </a:srgb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4" name="TextBox 12"/>
          <p:cNvSpPr txBox="1"/>
          <p:nvPr/>
        </p:nvSpPr>
        <p:spPr>
          <a:xfrm rot="16200000">
            <a:off x="1842278" y="3316188"/>
            <a:ext cx="729558" cy="212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20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18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.09.2025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5" name="TextBox 11"/>
          <p:cNvSpPr txBox="1"/>
          <p:nvPr/>
        </p:nvSpPr>
        <p:spPr>
          <a:xfrm>
            <a:off x="1330035" y="1914878"/>
            <a:ext cx="959808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Представление </a:t>
            </a:r>
          </a:p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темы диссертации </a:t>
            </a:r>
            <a:b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</a:b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и кандидатуры научного</a:t>
            </a:r>
          </a:p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руководителя</a:t>
            </a:r>
          </a:p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на утверждение ученым советом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" y="979937"/>
            <a:ext cx="12166562" cy="438269"/>
          </a:xfrm>
          <a:prstGeom prst="rect">
            <a:avLst/>
          </a:prstGeom>
          <a:solidFill>
            <a:srgbClr val="D9E6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76"/>
          <p:cNvSpPr txBox="1"/>
          <p:nvPr/>
        </p:nvSpPr>
        <p:spPr>
          <a:xfrm>
            <a:off x="122264" y="4965352"/>
            <a:ext cx="1197407" cy="1592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90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ОТВЕТСТВЕННЫЕ</a:t>
            </a:r>
            <a:endParaRPr lang="ru-RU" sz="11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9" name="TextBox 76"/>
          <p:cNvSpPr txBox="1"/>
          <p:nvPr/>
        </p:nvSpPr>
        <p:spPr>
          <a:xfrm>
            <a:off x="145608" y="835573"/>
            <a:ext cx="1174064" cy="1456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90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КООРДИНАТОР</a:t>
            </a:r>
            <a:endParaRPr lang="ru-RU" sz="105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21" name="TextBox 76"/>
          <p:cNvSpPr txBox="1"/>
          <p:nvPr/>
        </p:nvSpPr>
        <p:spPr>
          <a:xfrm>
            <a:off x="130973" y="5563864"/>
            <a:ext cx="2169440" cy="4154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ЛОКАЛЬНЫЕ </a:t>
            </a:r>
          </a:p>
          <a:p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НОРМАТИВНЫЕ </a:t>
            </a:r>
          </a:p>
          <a:p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АКТЫ</a:t>
            </a:r>
            <a:endParaRPr lang="ru-RU" sz="105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55778" y="5166011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ДИР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24" name="TextBox 11"/>
          <p:cNvSpPr txBox="1"/>
          <p:nvPr/>
        </p:nvSpPr>
        <p:spPr>
          <a:xfrm>
            <a:off x="1238522" y="5656196"/>
            <a:ext cx="1800192" cy="64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ru-RU" sz="700" kern="1200" dirty="0" smtClean="0">
                <a:effectLst/>
                <a:latin typeface="Plus Jakarta Sans"/>
                <a:ea typeface="Plus Jakarta Sans"/>
                <a:cs typeface="Plus Jakarta Sans"/>
                <a:hlinkClick r:id="rId3"/>
              </a:rPr>
              <a:t>Положение о порядке подготовки научных и научно-педагогических кадров в аспирантуре</a:t>
            </a:r>
            <a:endParaRPr lang="ru-RU" sz="700" kern="1200" dirty="0" smtClean="0">
              <a:effectLst/>
              <a:latin typeface="Plus Jakarta Sans"/>
              <a:ea typeface="Plus Jakarta Sans"/>
              <a:cs typeface="Plus Jakarta Sans"/>
            </a:endParaRPr>
          </a:p>
          <a:p>
            <a:pPr algn="r"/>
            <a:endParaRPr lang="ru-RU" sz="700" kern="1200" dirty="0" smtClean="0">
              <a:effectLst/>
              <a:latin typeface="Plus Jakarta Sans"/>
              <a:ea typeface="Plus Jakarta Sans"/>
              <a:cs typeface="Plus Jakarta Sans"/>
            </a:endParaRPr>
          </a:p>
          <a:p>
            <a:pPr algn="r"/>
            <a:r>
              <a:rPr lang="ru-RU" sz="700" kern="1200" dirty="0" smtClean="0">
                <a:effectLst/>
                <a:latin typeface="Plus Jakarta Sans"/>
                <a:ea typeface="Plus Jakarta Sans"/>
                <a:cs typeface="Plus Jakarta Sans"/>
                <a:hlinkClick r:id="rId4"/>
              </a:rPr>
              <a:t>Положение о научном руководителе аспиранта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23" name="Freeform 8"/>
          <p:cNvSpPr/>
          <p:nvPr/>
        </p:nvSpPr>
        <p:spPr>
          <a:xfrm>
            <a:off x="3131465" y="3782987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6" name="TextBox 12"/>
          <p:cNvSpPr txBox="1"/>
          <p:nvPr/>
        </p:nvSpPr>
        <p:spPr>
          <a:xfrm rot="16200000">
            <a:off x="2727295" y="3307973"/>
            <a:ext cx="729558" cy="212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20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27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.09.2025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27" name="TextBox 11"/>
          <p:cNvSpPr txBox="1"/>
          <p:nvPr/>
        </p:nvSpPr>
        <p:spPr>
          <a:xfrm>
            <a:off x="2318268" y="2299599"/>
            <a:ext cx="886986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Утверждение</a:t>
            </a:r>
            <a:b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</a:b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индивидуального плана работы аспиранта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28" name="AutoShape 10"/>
          <p:cNvCxnSpPr/>
          <p:nvPr/>
        </p:nvCxnSpPr>
        <p:spPr>
          <a:xfrm flipV="1">
            <a:off x="3185807" y="1419872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30" name="Freeform 8"/>
          <p:cNvSpPr/>
          <p:nvPr/>
        </p:nvSpPr>
        <p:spPr>
          <a:xfrm>
            <a:off x="3931686" y="3782987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31" name="AutoShape 10"/>
          <p:cNvCxnSpPr/>
          <p:nvPr/>
        </p:nvCxnSpPr>
        <p:spPr>
          <a:xfrm flipV="1">
            <a:off x="3986028" y="1419872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32" name="TextBox 12"/>
          <p:cNvSpPr txBox="1"/>
          <p:nvPr/>
        </p:nvSpPr>
        <p:spPr>
          <a:xfrm rot="16200000">
            <a:off x="3537296" y="3307682"/>
            <a:ext cx="729558" cy="194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200" b="1" kern="1200" dirty="0" smtClean="0">
                <a:solidFill>
                  <a:srgbClr val="FF0000"/>
                </a:solidFill>
                <a:effectLst/>
                <a:latin typeface="Plus Jakarta Sans"/>
                <a:ea typeface="Plus Jakarta Sans"/>
                <a:cs typeface="Plus Jakarta Sans"/>
              </a:rPr>
              <a:t>10</a:t>
            </a:r>
            <a:r>
              <a:rPr lang="ru-RU" sz="1050" b="1" kern="1200" dirty="0" smtClean="0">
                <a:solidFill>
                  <a:srgbClr val="FF0000"/>
                </a:solidFill>
                <a:effectLst/>
                <a:latin typeface="Plus Jakarta Sans"/>
                <a:ea typeface="Plus Jakarta Sans"/>
                <a:cs typeface="Plus Jakarta Sans"/>
              </a:rPr>
              <a:t>.10.2025</a:t>
            </a:r>
            <a:endParaRPr lang="ru-RU" sz="1400" b="1" kern="100" dirty="0">
              <a:solidFill>
                <a:srgbClr val="FF0000"/>
              </a:solidFill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35" name="AutoShape 10"/>
          <p:cNvCxnSpPr/>
          <p:nvPr/>
        </p:nvCxnSpPr>
        <p:spPr>
          <a:xfrm flipV="1">
            <a:off x="3186975" y="5517101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36" name="AutoShape 10"/>
          <p:cNvCxnSpPr/>
          <p:nvPr/>
        </p:nvCxnSpPr>
        <p:spPr>
          <a:xfrm flipV="1">
            <a:off x="3988995" y="3845927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37" name="AutoShape 10"/>
          <p:cNvCxnSpPr/>
          <p:nvPr/>
        </p:nvCxnSpPr>
        <p:spPr>
          <a:xfrm flipV="1">
            <a:off x="3983185" y="5517101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38" name="TextBox 11"/>
          <p:cNvSpPr txBox="1"/>
          <p:nvPr/>
        </p:nvSpPr>
        <p:spPr>
          <a:xfrm>
            <a:off x="3234319" y="2427552"/>
            <a:ext cx="810986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Подача заявок</a:t>
            </a:r>
            <a:b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</a:b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 КЦП на </a:t>
            </a:r>
          </a:p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26/27 уч. год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40" name="Freeform 8"/>
          <p:cNvSpPr/>
          <p:nvPr/>
        </p:nvSpPr>
        <p:spPr>
          <a:xfrm>
            <a:off x="6965545" y="3782015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41" name="AutoShape 10"/>
          <p:cNvCxnSpPr/>
          <p:nvPr/>
        </p:nvCxnSpPr>
        <p:spPr>
          <a:xfrm flipV="1">
            <a:off x="7019887" y="1418900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42" name="TextBox 12"/>
          <p:cNvSpPr txBox="1"/>
          <p:nvPr/>
        </p:nvSpPr>
        <p:spPr>
          <a:xfrm rot="16200000">
            <a:off x="6571155" y="3306710"/>
            <a:ext cx="729558" cy="194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200" b="1" dirty="0" smtClean="0">
                <a:solidFill>
                  <a:srgbClr val="FF0000"/>
                </a:solidFill>
                <a:latin typeface="Plus Jakarta Sans"/>
                <a:ea typeface="Plus Jakarta Sans"/>
                <a:cs typeface="Plus Jakarta Sans"/>
              </a:rPr>
              <a:t>2</a:t>
            </a:r>
            <a:r>
              <a:rPr lang="ru-RU" sz="1200" b="1" kern="1200" dirty="0" smtClean="0">
                <a:solidFill>
                  <a:srgbClr val="FF0000"/>
                </a:solidFill>
                <a:effectLst/>
                <a:latin typeface="Plus Jakarta Sans"/>
                <a:ea typeface="Plus Jakarta Sans"/>
                <a:cs typeface="Plus Jakarta Sans"/>
              </a:rPr>
              <a:t>0</a:t>
            </a:r>
            <a:r>
              <a:rPr lang="ru-RU" sz="1050" b="1" kern="1200" dirty="0" smtClean="0">
                <a:solidFill>
                  <a:srgbClr val="FF0000"/>
                </a:solidFill>
                <a:effectLst/>
                <a:latin typeface="Plus Jakarta Sans"/>
                <a:ea typeface="Plus Jakarta Sans"/>
                <a:cs typeface="Plus Jakarta Sans"/>
              </a:rPr>
              <a:t>.05.2026</a:t>
            </a:r>
            <a:endParaRPr lang="ru-RU" sz="1400" b="1" kern="100" dirty="0">
              <a:solidFill>
                <a:srgbClr val="FF0000"/>
              </a:solidFill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43" name="AutoShape 10"/>
          <p:cNvCxnSpPr/>
          <p:nvPr/>
        </p:nvCxnSpPr>
        <p:spPr>
          <a:xfrm flipV="1">
            <a:off x="7014145" y="3844949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44" name="AutoShape 10"/>
          <p:cNvCxnSpPr/>
          <p:nvPr/>
        </p:nvCxnSpPr>
        <p:spPr>
          <a:xfrm flipV="1">
            <a:off x="7017044" y="5516129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45" name="TextBox 11"/>
          <p:cNvSpPr txBox="1"/>
          <p:nvPr/>
        </p:nvSpPr>
        <p:spPr>
          <a:xfrm>
            <a:off x="6113108" y="2299907"/>
            <a:ext cx="976878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Подача заявок </a:t>
            </a:r>
          </a:p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 обучение </a:t>
            </a:r>
          </a:p>
          <a:p>
            <a:pPr>
              <a:lnSpc>
                <a:spcPts val="1040"/>
              </a:lnSpc>
            </a:pPr>
            <a:r>
              <a:rPr lang="ru-RU" sz="85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за счет </a:t>
            </a:r>
            <a:r>
              <a:rPr lang="ru-RU" sz="85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средств</a:t>
            </a:r>
          </a:p>
          <a:p>
            <a:pPr>
              <a:lnSpc>
                <a:spcPts val="1040"/>
              </a:lnSpc>
            </a:pPr>
            <a:r>
              <a:rPr lang="ru-RU" sz="85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СевГУ</a:t>
            </a:r>
          </a:p>
        </p:txBody>
      </p:sp>
      <p:sp>
        <p:nvSpPr>
          <p:cNvPr id="47" name="TextBox 11"/>
          <p:cNvSpPr txBox="1"/>
          <p:nvPr/>
        </p:nvSpPr>
        <p:spPr>
          <a:xfrm>
            <a:off x="4836533" y="3967576"/>
            <a:ext cx="1017749" cy="7694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40"/>
              </a:lnSpc>
            </a:pPr>
            <a:r>
              <a:rPr lang="ru-RU" sz="8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Назначение стипендии на основании рекомендации </a:t>
            </a:r>
            <a:r>
              <a:rPr lang="ru-RU" sz="800" b="1" kern="100" dirty="0" smtClean="0"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Комиссии</a:t>
            </a:r>
            <a:r>
              <a:rPr lang="en-US" sz="800" b="1" kern="100" dirty="0" smtClean="0"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 </a:t>
            </a:r>
            <a:r>
              <a:rPr lang="ru-RU" sz="800" b="1" kern="100" dirty="0" smtClean="0"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по вопросам АСП</a:t>
            </a:r>
            <a:endParaRPr lang="ru-RU" sz="800" b="1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52" name="Freeform 71"/>
          <p:cNvSpPr/>
          <p:nvPr/>
        </p:nvSpPr>
        <p:spPr>
          <a:xfrm>
            <a:off x="11976207" y="3743834"/>
            <a:ext cx="187200" cy="186015"/>
          </a:xfrm>
          <a:custGeom>
            <a:avLst/>
            <a:gdLst/>
            <a:ahLst/>
            <a:cxnLst/>
            <a:rect l="l" t="t" r="r" b="b"/>
            <a:pathLst>
              <a:path w="817914" h="812800">
                <a:moveTo>
                  <a:pt x="408957" y="0"/>
                </a:moveTo>
                <a:cubicBezTo>
                  <a:pt x="183096" y="0"/>
                  <a:pt x="0" y="181951"/>
                  <a:pt x="0" y="406400"/>
                </a:cubicBezTo>
                <a:cubicBezTo>
                  <a:pt x="0" y="630849"/>
                  <a:pt x="183096" y="812800"/>
                  <a:pt x="408957" y="812800"/>
                </a:cubicBezTo>
                <a:cubicBezTo>
                  <a:pt x="634817" y="812800"/>
                  <a:pt x="817914" y="630849"/>
                  <a:pt x="817914" y="406400"/>
                </a:cubicBezTo>
                <a:cubicBezTo>
                  <a:pt x="817914" y="181951"/>
                  <a:pt x="634817" y="0"/>
                  <a:pt x="408957" y="0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3" name="TextBox 76"/>
          <p:cNvSpPr txBox="1"/>
          <p:nvPr/>
        </p:nvSpPr>
        <p:spPr>
          <a:xfrm rot="16200000">
            <a:off x="11363573" y="3025672"/>
            <a:ext cx="1238153" cy="1700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01.09.2026</a:t>
            </a:r>
            <a:endParaRPr lang="ru-RU" sz="105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54" name="AutoShape 10"/>
          <p:cNvCxnSpPr/>
          <p:nvPr/>
        </p:nvCxnSpPr>
        <p:spPr>
          <a:xfrm flipV="1">
            <a:off x="12080523" y="1424071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55" name="TextBox 11"/>
          <p:cNvSpPr txBox="1"/>
          <p:nvPr/>
        </p:nvSpPr>
        <p:spPr>
          <a:xfrm>
            <a:off x="11191885" y="2042832"/>
            <a:ext cx="916571" cy="7694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Заключение </a:t>
            </a:r>
          </a:p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договоров </a:t>
            </a:r>
            <a:b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</a:b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по заявкам </a:t>
            </a:r>
          </a:p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на обучение </a:t>
            </a:r>
            <a:b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</a:b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за счет средств </a:t>
            </a:r>
          </a:p>
          <a:p>
            <a:pPr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СевГУ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56" name="TextBox 21"/>
          <p:cNvSpPr txBox="1"/>
          <p:nvPr/>
        </p:nvSpPr>
        <p:spPr>
          <a:xfrm>
            <a:off x="9712195" y="977125"/>
            <a:ext cx="2353950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Дирекция </a:t>
            </a:r>
          </a:p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административных </a:t>
            </a:r>
          </a:p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процессов (В-217)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66" name="Freeform 8"/>
          <p:cNvSpPr/>
          <p:nvPr/>
        </p:nvSpPr>
        <p:spPr>
          <a:xfrm>
            <a:off x="9091073" y="3792372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67" name="AutoShape 10"/>
          <p:cNvCxnSpPr/>
          <p:nvPr/>
        </p:nvCxnSpPr>
        <p:spPr>
          <a:xfrm flipV="1">
            <a:off x="9145415" y="1429257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68" name="TextBox 12"/>
          <p:cNvSpPr txBox="1"/>
          <p:nvPr/>
        </p:nvSpPr>
        <p:spPr>
          <a:xfrm rot="16200000">
            <a:off x="8615467" y="3226843"/>
            <a:ext cx="891991" cy="2123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050" b="1" dirty="0" smtClean="0">
                <a:latin typeface="Plus Jakarta Sans"/>
                <a:ea typeface="Plus Jakarta Sans"/>
                <a:cs typeface="Plus Jakarta Sans"/>
              </a:rPr>
              <a:t>до </a:t>
            </a:r>
            <a:r>
              <a:rPr lang="ru-RU" sz="1200" b="1" dirty="0" smtClean="0">
                <a:latin typeface="Plus Jakarta Sans"/>
                <a:ea typeface="Plus Jakarta Sans"/>
                <a:cs typeface="Plus Jakarta Sans"/>
              </a:rPr>
              <a:t>30</a:t>
            </a:r>
            <a:r>
              <a:rPr lang="ru-RU" sz="1050" b="1" dirty="0" smtClean="0">
                <a:latin typeface="Plus Jakarta Sans"/>
                <a:ea typeface="Plus Jakarta Sans"/>
                <a:cs typeface="Plus Jakarta Sans"/>
              </a:rPr>
              <a:t>.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06.2026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69" name="AutoShape 10"/>
          <p:cNvCxnSpPr/>
          <p:nvPr/>
        </p:nvCxnSpPr>
        <p:spPr>
          <a:xfrm flipV="1">
            <a:off x="9139673" y="3855306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70" name="AutoShape 10"/>
          <p:cNvCxnSpPr/>
          <p:nvPr/>
        </p:nvCxnSpPr>
        <p:spPr>
          <a:xfrm flipV="1">
            <a:off x="9142572" y="5526486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74" name="TextBox 73"/>
          <p:cNvSpPr txBox="1"/>
          <p:nvPr/>
        </p:nvSpPr>
        <p:spPr>
          <a:xfrm>
            <a:off x="9256282" y="164949"/>
            <a:ext cx="2796499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Заведующий кафедрой - </a:t>
            </a:r>
            <a:r>
              <a:rPr lang="ru-RU" sz="900" dirty="0" err="1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  <a:endParaRPr lang="ru-RU" sz="9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  <a:p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Директор института / декан факультета – ДИР</a:t>
            </a:r>
          </a:p>
          <a:p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Научный руководитель – НРУК</a:t>
            </a:r>
          </a:p>
          <a:p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Аспирант – АСП</a:t>
            </a:r>
          </a:p>
          <a:p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 аспирантуры – отдел АСП</a:t>
            </a:r>
            <a:endParaRPr lang="ru-RU" sz="900" kern="100" dirty="0" smtClean="0">
              <a:effectLst/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647462" y="5160663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ДИР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737466" y="5169981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ДИР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481076" y="5170442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ДИР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555071" y="5174542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НРУК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87" name="Freeform 8"/>
          <p:cNvSpPr/>
          <p:nvPr/>
        </p:nvSpPr>
        <p:spPr>
          <a:xfrm>
            <a:off x="8040053" y="3782015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88" name="AutoShape 10"/>
          <p:cNvCxnSpPr/>
          <p:nvPr/>
        </p:nvCxnSpPr>
        <p:spPr>
          <a:xfrm flipV="1">
            <a:off x="8094395" y="2220096"/>
            <a:ext cx="0" cy="183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89" name="TextBox 12"/>
          <p:cNvSpPr txBox="1"/>
          <p:nvPr/>
        </p:nvSpPr>
        <p:spPr>
          <a:xfrm rot="16200000">
            <a:off x="7645663" y="3318861"/>
            <a:ext cx="729558" cy="1700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050" b="1" kern="1200" dirty="0" smtClean="0">
                <a:solidFill>
                  <a:srgbClr val="FF0000"/>
                </a:solidFill>
                <a:effectLst/>
                <a:latin typeface="Plus Jakarta Sans"/>
                <a:ea typeface="Plus Jakarta Sans"/>
                <a:cs typeface="Plus Jakarta Sans"/>
              </a:rPr>
              <a:t>06.2026</a:t>
            </a:r>
            <a:endParaRPr lang="ru-RU" sz="1400" b="1" kern="100" dirty="0">
              <a:solidFill>
                <a:srgbClr val="FF0000"/>
              </a:solidFill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90" name="AutoShape 10"/>
          <p:cNvCxnSpPr/>
          <p:nvPr/>
        </p:nvCxnSpPr>
        <p:spPr>
          <a:xfrm flipV="1">
            <a:off x="8088653" y="3844949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91" name="AutoShape 10"/>
          <p:cNvCxnSpPr/>
          <p:nvPr/>
        </p:nvCxnSpPr>
        <p:spPr>
          <a:xfrm flipV="1">
            <a:off x="8091552" y="5516129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94" name="Freeform 8"/>
          <p:cNvSpPr/>
          <p:nvPr/>
        </p:nvSpPr>
        <p:spPr>
          <a:xfrm>
            <a:off x="4958614" y="3792369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96" name="TextBox 12"/>
          <p:cNvSpPr txBox="1"/>
          <p:nvPr/>
        </p:nvSpPr>
        <p:spPr>
          <a:xfrm rot="16200000">
            <a:off x="4564224" y="3329215"/>
            <a:ext cx="729558" cy="1700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050" b="1" dirty="0" smtClean="0">
                <a:latin typeface="Plus Jakarta Sans"/>
                <a:ea typeface="Plus Jakarta Sans"/>
                <a:cs typeface="Plus Jakarta Sans"/>
              </a:rPr>
              <a:t>01-02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.2026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97" name="AutoShape 10"/>
          <p:cNvCxnSpPr/>
          <p:nvPr/>
        </p:nvCxnSpPr>
        <p:spPr>
          <a:xfrm flipV="1">
            <a:off x="5007214" y="3855303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98" name="AutoShape 10"/>
          <p:cNvCxnSpPr/>
          <p:nvPr/>
        </p:nvCxnSpPr>
        <p:spPr>
          <a:xfrm flipV="1">
            <a:off x="5010113" y="5509065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00" name="TextBox 11"/>
          <p:cNvSpPr txBox="1"/>
          <p:nvPr/>
        </p:nvSpPr>
        <p:spPr>
          <a:xfrm>
            <a:off x="4142641" y="5656196"/>
            <a:ext cx="878342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6"/>
              </a:rPr>
              <a:t>Положение о проведении текущего контроля успеваемости и промежуточной аттестации обучающихся в аспирантуре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08" name="Freeform 8"/>
          <p:cNvSpPr/>
          <p:nvPr/>
        </p:nvSpPr>
        <p:spPr>
          <a:xfrm>
            <a:off x="5896008" y="3788955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109" name="AutoShape 10"/>
          <p:cNvCxnSpPr/>
          <p:nvPr/>
        </p:nvCxnSpPr>
        <p:spPr>
          <a:xfrm flipV="1">
            <a:off x="5950350" y="1425840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10" name="TextBox 12"/>
          <p:cNvSpPr txBox="1"/>
          <p:nvPr/>
        </p:nvSpPr>
        <p:spPr>
          <a:xfrm rot="16200000">
            <a:off x="5501618" y="3304642"/>
            <a:ext cx="729558" cy="212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20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10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.02.2026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111" name="AutoShape 10"/>
          <p:cNvCxnSpPr/>
          <p:nvPr/>
        </p:nvCxnSpPr>
        <p:spPr>
          <a:xfrm flipV="1">
            <a:off x="5944608" y="3851889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112" name="AutoShape 10"/>
          <p:cNvCxnSpPr/>
          <p:nvPr/>
        </p:nvCxnSpPr>
        <p:spPr>
          <a:xfrm flipV="1">
            <a:off x="5947507" y="5523069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13" name="TextBox 11"/>
          <p:cNvSpPr txBox="1"/>
          <p:nvPr/>
        </p:nvSpPr>
        <p:spPr>
          <a:xfrm>
            <a:off x="5094875" y="2300663"/>
            <a:ext cx="884301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Подача </a:t>
            </a:r>
          </a:p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заявлений </a:t>
            </a:r>
            <a:b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</a:b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 повышенную стипендию</a:t>
            </a:r>
            <a:endParaRPr lang="ru-RU" sz="850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14" name="TextBox 11"/>
          <p:cNvSpPr txBox="1"/>
          <p:nvPr/>
        </p:nvSpPr>
        <p:spPr>
          <a:xfrm>
            <a:off x="5125545" y="5656196"/>
            <a:ext cx="710380" cy="7540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7"/>
              </a:rPr>
              <a:t>Положение о стипендиальном обеспечении и других формах материальной поддержки обучающихся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15" name="TextBox 11"/>
          <p:cNvSpPr txBox="1"/>
          <p:nvPr/>
        </p:nvSpPr>
        <p:spPr>
          <a:xfrm>
            <a:off x="4010940" y="3964176"/>
            <a:ext cx="968661" cy="110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40"/>
              </a:lnSpc>
              <a:spcAft>
                <a:spcPts val="300"/>
              </a:spcAft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Сдача зачетов и экзаменов</a:t>
            </a:r>
          </a:p>
          <a:p>
            <a:pPr algn="r">
              <a:lnSpc>
                <a:spcPts val="1040"/>
              </a:lnSpc>
              <a:spcAft>
                <a:spcPts val="300"/>
              </a:spcAft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Отчет аспиранта на заседании кафедры</a:t>
            </a:r>
          </a:p>
          <a:p>
            <a:pPr algn="r">
              <a:lnSpc>
                <a:spcPts val="1040"/>
              </a:lnSpc>
              <a:spcAft>
                <a:spcPts val="300"/>
              </a:spcAft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Утверждение результатов аттестации проректором</a:t>
            </a:r>
            <a:endParaRPr lang="ru-RU" sz="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477006" y="5163826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НРУК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17" name="TextBox 11"/>
          <p:cNvSpPr txBox="1"/>
          <p:nvPr/>
        </p:nvSpPr>
        <p:spPr>
          <a:xfrm>
            <a:off x="7018030" y="2412908"/>
            <a:ext cx="1070623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0"/>
              </a:lnSpc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Промежуточная аттестация</a:t>
            </a:r>
            <a:endParaRPr lang="ru-RU" sz="900" b="1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18" name="TextBox 11"/>
          <p:cNvSpPr txBox="1"/>
          <p:nvPr/>
        </p:nvSpPr>
        <p:spPr>
          <a:xfrm>
            <a:off x="7197837" y="5652066"/>
            <a:ext cx="872793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6"/>
              </a:rPr>
              <a:t>Положение о проведении текущего контроля успеваемости и промежуточной аттестации обучающихся в аспирантуре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86" name="Freeform 8"/>
          <p:cNvSpPr/>
          <p:nvPr/>
        </p:nvSpPr>
        <p:spPr>
          <a:xfrm>
            <a:off x="1231915" y="3786797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92" name="AutoShape 10"/>
          <p:cNvCxnSpPr/>
          <p:nvPr/>
        </p:nvCxnSpPr>
        <p:spPr>
          <a:xfrm flipV="1">
            <a:off x="1277547" y="1421435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93" name="TextBox 12"/>
          <p:cNvSpPr txBox="1"/>
          <p:nvPr/>
        </p:nvSpPr>
        <p:spPr>
          <a:xfrm rot="16200000">
            <a:off x="827745" y="3311783"/>
            <a:ext cx="729558" cy="212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20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12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.09.2025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01" name="TextBox 11"/>
          <p:cNvSpPr txBox="1"/>
          <p:nvPr/>
        </p:nvSpPr>
        <p:spPr>
          <a:xfrm>
            <a:off x="-43807" y="2028112"/>
            <a:ext cx="1237452" cy="7694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Подача </a:t>
            </a:r>
          </a:p>
          <a:p>
            <a:pPr algn="r">
              <a:lnSpc>
                <a:spcPts val="1040"/>
              </a:lnSpc>
            </a:pPr>
            <a:r>
              <a:rPr lang="ru-RU" sz="850" kern="1200" dirty="0" smtClean="0">
                <a:effectLst/>
                <a:latin typeface="Plus Jakarta Sans"/>
                <a:ea typeface="Plus Jakarta Sans"/>
                <a:cs typeface="Plus Jakarta Sans"/>
              </a:rPr>
              <a:t>документов в мобилизационный отдел</a:t>
            </a:r>
          </a:p>
          <a:p>
            <a:pPr algn="r"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(ауд. 21 </a:t>
            </a:r>
          </a:p>
          <a:p>
            <a:pPr algn="r"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Спорткомплекс)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102" name="AutoShape 10"/>
          <p:cNvCxnSpPr/>
          <p:nvPr/>
        </p:nvCxnSpPr>
        <p:spPr>
          <a:xfrm flipV="1">
            <a:off x="1275977" y="3841651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04" name="TextBox 103"/>
          <p:cNvSpPr txBox="1"/>
          <p:nvPr/>
        </p:nvSpPr>
        <p:spPr>
          <a:xfrm>
            <a:off x="759262" y="5255198"/>
            <a:ext cx="484982" cy="1384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05" name="TextBox 21"/>
          <p:cNvSpPr txBox="1"/>
          <p:nvPr/>
        </p:nvSpPr>
        <p:spPr>
          <a:xfrm>
            <a:off x="-320593" y="3989439"/>
            <a:ext cx="1547970" cy="4026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850" dirty="0" smtClean="0">
                <a:latin typeface="Plus Jakarta Sans"/>
                <a:ea typeface="Plus Jakarta Sans Bold"/>
                <a:cs typeface="Plus Jakarta Sans"/>
              </a:rPr>
              <a:t>Постановка </a:t>
            </a:r>
          </a:p>
          <a:p>
            <a:pPr algn="r"/>
            <a:r>
              <a:rPr lang="ru-RU" sz="850" dirty="0" smtClean="0">
                <a:latin typeface="Plus Jakarta Sans"/>
                <a:ea typeface="Plus Jakarta Sans Bold"/>
                <a:cs typeface="Plus Jakarta Sans"/>
              </a:rPr>
              <a:t>на воинский </a:t>
            </a:r>
          </a:p>
          <a:p>
            <a:pPr algn="r"/>
            <a:r>
              <a:rPr lang="ru-RU" sz="850" dirty="0" smtClean="0">
                <a:latin typeface="Plus Jakarta Sans"/>
                <a:ea typeface="Plus Jakarta Sans Bold"/>
                <a:cs typeface="Plus Jakarta Sans"/>
              </a:rPr>
              <a:t>учет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20" name="Freeform 8"/>
          <p:cNvSpPr/>
          <p:nvPr/>
        </p:nvSpPr>
        <p:spPr>
          <a:xfrm>
            <a:off x="10983535" y="3787186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121" name="AutoShape 10"/>
          <p:cNvCxnSpPr/>
          <p:nvPr/>
        </p:nvCxnSpPr>
        <p:spPr>
          <a:xfrm flipV="1">
            <a:off x="11037877" y="1424071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22" name="TextBox 12"/>
          <p:cNvSpPr txBox="1"/>
          <p:nvPr/>
        </p:nvSpPr>
        <p:spPr>
          <a:xfrm rot="16200000">
            <a:off x="10507929" y="3221656"/>
            <a:ext cx="891991" cy="2123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050" b="1" dirty="0" smtClean="0">
                <a:latin typeface="Plus Jakarta Sans"/>
                <a:ea typeface="Plus Jakarta Sans"/>
                <a:cs typeface="Plus Jakarta Sans"/>
              </a:rPr>
              <a:t>до </a:t>
            </a:r>
            <a:r>
              <a:rPr lang="ru-RU" sz="1200" b="1" dirty="0" smtClean="0">
                <a:latin typeface="Plus Jakarta Sans"/>
                <a:ea typeface="Plus Jakarta Sans"/>
                <a:cs typeface="Plus Jakarta Sans"/>
              </a:rPr>
              <a:t>1</a:t>
            </a:r>
            <a:r>
              <a:rPr lang="ru-RU" sz="1200" b="1" dirty="0">
                <a:latin typeface="Plus Jakarta Sans"/>
                <a:ea typeface="Plus Jakarta Sans"/>
                <a:cs typeface="Plus Jakarta Sans"/>
              </a:rPr>
              <a:t>5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.07.2026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123" name="AutoShape 10"/>
          <p:cNvCxnSpPr/>
          <p:nvPr/>
        </p:nvCxnSpPr>
        <p:spPr>
          <a:xfrm flipV="1">
            <a:off x="11032135" y="3850120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124" name="AutoShape 10"/>
          <p:cNvCxnSpPr/>
          <p:nvPr/>
        </p:nvCxnSpPr>
        <p:spPr>
          <a:xfrm flipV="1">
            <a:off x="11035034" y="5512591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25" name="TextBox 11"/>
          <p:cNvSpPr txBox="1"/>
          <p:nvPr/>
        </p:nvSpPr>
        <p:spPr>
          <a:xfrm>
            <a:off x="10237273" y="5652066"/>
            <a:ext cx="710380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8"/>
              </a:rPr>
              <a:t>Положение о практике по обучающихся в аспирантуре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11572325" y="5269971"/>
            <a:ext cx="484982" cy="1384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28" name="TextBox 11"/>
          <p:cNvSpPr txBox="1"/>
          <p:nvPr/>
        </p:nvSpPr>
        <p:spPr>
          <a:xfrm>
            <a:off x="10181819" y="2156628"/>
            <a:ext cx="772105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Направление на практику АСП 2-го курса</a:t>
            </a:r>
          </a:p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(служебная записка) 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0504975" y="5252808"/>
            <a:ext cx="484982" cy="1384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</p:txBody>
      </p:sp>
      <p:sp>
        <p:nvSpPr>
          <p:cNvPr id="137" name="Freeform 8"/>
          <p:cNvSpPr/>
          <p:nvPr/>
        </p:nvSpPr>
        <p:spPr>
          <a:xfrm>
            <a:off x="9990467" y="3788018"/>
            <a:ext cx="97200" cy="97770"/>
          </a:xfrm>
          <a:custGeom>
            <a:avLst/>
            <a:gdLst/>
            <a:ahLst/>
            <a:cxnLst/>
            <a:rect l="l" t="t" r="r" b="b"/>
            <a:pathLst>
              <a:path w="808001" h="812800">
                <a:moveTo>
                  <a:pt x="404000" y="0"/>
                </a:moveTo>
                <a:cubicBezTo>
                  <a:pt x="180877" y="0"/>
                  <a:pt x="0" y="181951"/>
                  <a:pt x="0" y="406400"/>
                </a:cubicBezTo>
                <a:cubicBezTo>
                  <a:pt x="0" y="630849"/>
                  <a:pt x="180877" y="812800"/>
                  <a:pt x="404000" y="812800"/>
                </a:cubicBezTo>
                <a:cubicBezTo>
                  <a:pt x="627124" y="812800"/>
                  <a:pt x="808001" y="630849"/>
                  <a:pt x="808001" y="406400"/>
                </a:cubicBezTo>
                <a:cubicBezTo>
                  <a:pt x="808001" y="181951"/>
                  <a:pt x="627124" y="0"/>
                  <a:pt x="404000" y="0"/>
                </a:cubicBezTo>
                <a:close/>
              </a:path>
            </a:pathLst>
          </a:cu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138" name="AutoShape 10"/>
          <p:cNvCxnSpPr/>
          <p:nvPr/>
        </p:nvCxnSpPr>
        <p:spPr>
          <a:xfrm flipV="1">
            <a:off x="10044809" y="1424903"/>
            <a:ext cx="0" cy="2412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39" name="TextBox 12"/>
          <p:cNvSpPr txBox="1"/>
          <p:nvPr/>
        </p:nvSpPr>
        <p:spPr>
          <a:xfrm rot="16200000">
            <a:off x="9514861" y="3222489"/>
            <a:ext cx="891991" cy="2123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ru-RU" sz="1050" b="1" dirty="0" smtClean="0">
                <a:latin typeface="Plus Jakarta Sans"/>
                <a:ea typeface="Plus Jakarta Sans"/>
                <a:cs typeface="Plus Jakarta Sans"/>
              </a:rPr>
              <a:t>до </a:t>
            </a:r>
            <a:r>
              <a:rPr lang="ru-RU" sz="1200" b="1" dirty="0" smtClean="0">
                <a:latin typeface="Plus Jakarta Sans"/>
                <a:ea typeface="Plus Jakarta Sans"/>
                <a:cs typeface="Plus Jakarta Sans"/>
              </a:rPr>
              <a:t>1</a:t>
            </a:r>
            <a:r>
              <a:rPr lang="ru-RU" sz="120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0</a:t>
            </a:r>
            <a:r>
              <a:rPr lang="ru-RU" sz="1050" b="1" kern="1200" dirty="0" smtClean="0">
                <a:effectLst/>
                <a:latin typeface="Plus Jakarta Sans"/>
                <a:ea typeface="Plus Jakarta Sans"/>
                <a:cs typeface="Plus Jakarta Sans"/>
              </a:rPr>
              <a:t>.07.2026</a:t>
            </a:r>
            <a:endParaRPr lang="ru-RU" sz="1400" b="1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140" name="AutoShape 10"/>
          <p:cNvCxnSpPr/>
          <p:nvPr/>
        </p:nvCxnSpPr>
        <p:spPr>
          <a:xfrm flipV="1">
            <a:off x="10039067" y="3850952"/>
            <a:ext cx="0" cy="129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cxnSp>
        <p:nvCxnSpPr>
          <p:cNvPr id="141" name="AutoShape 10"/>
          <p:cNvCxnSpPr/>
          <p:nvPr/>
        </p:nvCxnSpPr>
        <p:spPr>
          <a:xfrm flipV="1">
            <a:off x="10041966" y="5513423"/>
            <a:ext cx="0" cy="1260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42" name="TextBox 11"/>
          <p:cNvSpPr txBox="1"/>
          <p:nvPr/>
        </p:nvSpPr>
        <p:spPr>
          <a:xfrm>
            <a:off x="9206820" y="2284592"/>
            <a:ext cx="899020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Подача </a:t>
            </a:r>
          </a:p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заявлений </a:t>
            </a:r>
            <a:b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</a:b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 повышенную стипендию</a:t>
            </a:r>
            <a:endParaRPr lang="ru-RU" sz="850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43" name="TextBox 11"/>
          <p:cNvSpPr txBox="1"/>
          <p:nvPr/>
        </p:nvSpPr>
        <p:spPr>
          <a:xfrm>
            <a:off x="9254389" y="5661834"/>
            <a:ext cx="710380" cy="7540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7"/>
              </a:rPr>
              <a:t>Положение о стипендиальном обеспечении и других формах материальной поддержки обучающихся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44" name="TextBox 11"/>
          <p:cNvSpPr txBox="1"/>
          <p:nvPr/>
        </p:nvSpPr>
        <p:spPr>
          <a:xfrm>
            <a:off x="8214563" y="2301043"/>
            <a:ext cx="886986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40"/>
              </a:lnSpc>
            </a:pP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Утверждение</a:t>
            </a:r>
            <a:b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</a:br>
            <a:r>
              <a:rPr lang="ru-RU" sz="850" dirty="0" smtClean="0">
                <a:latin typeface="Plus Jakarta Sans"/>
                <a:ea typeface="Aptos"/>
                <a:cs typeface="Times New Roman" panose="02020603050405020304" pitchFamily="18" charset="0"/>
              </a:rPr>
              <a:t>индивидуального плана работы АСП 2-4 курсов</a:t>
            </a:r>
            <a:endParaRPr lang="ru-RU" sz="85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8606091" y="5164321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ДИР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52" name="TextBox 11"/>
          <p:cNvSpPr txBox="1"/>
          <p:nvPr/>
        </p:nvSpPr>
        <p:spPr>
          <a:xfrm>
            <a:off x="4216700" y="1412243"/>
            <a:ext cx="1432341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0"/>
              </a:lnSpc>
            </a:pPr>
            <a:r>
              <a:rPr lang="ru-RU" sz="8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В течение </a:t>
            </a:r>
            <a:r>
              <a:rPr lang="ru-RU" sz="800" b="1" u="sng" dirty="0" smtClean="0">
                <a:latin typeface="Plus Jakarta Sans"/>
                <a:ea typeface="Aptos"/>
                <a:cs typeface="Times New Roman" panose="02020603050405020304" pitchFamily="18" charset="0"/>
              </a:rPr>
              <a:t>недели</a:t>
            </a:r>
            <a:r>
              <a:rPr lang="ru-RU" sz="8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 после окончания промежуточной аттестации: </a:t>
            </a:r>
          </a:p>
        </p:txBody>
      </p:sp>
      <p:sp>
        <p:nvSpPr>
          <p:cNvPr id="153" name="TextBox 11"/>
          <p:cNvSpPr txBox="1"/>
          <p:nvPr/>
        </p:nvSpPr>
        <p:spPr>
          <a:xfrm>
            <a:off x="4108194" y="1818490"/>
            <a:ext cx="1626920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Передача протокола </a:t>
            </a:r>
          </a:p>
          <a:p>
            <a:pPr algn="ct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заседания </a:t>
            </a:r>
            <a:r>
              <a:rPr lang="ru-RU" sz="800" dirty="0">
                <a:latin typeface="Plus Jakarta Sans"/>
                <a:ea typeface="Aptos"/>
                <a:cs typeface="Times New Roman" panose="02020603050405020304" pitchFamily="18" charset="0"/>
              </a:rPr>
              <a:t>кафедры </a:t>
            </a:r>
            <a:endParaRPr lang="ru-RU" sz="8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  <a:p>
            <a:pPr algn="ct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с результатами аттестации</a:t>
            </a:r>
            <a:endParaRPr lang="ru-RU" sz="800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cxnSp>
        <p:nvCxnSpPr>
          <p:cNvPr id="154" name="AutoShape 10"/>
          <p:cNvCxnSpPr/>
          <p:nvPr/>
        </p:nvCxnSpPr>
        <p:spPr>
          <a:xfrm flipV="1">
            <a:off x="5005097" y="2224481"/>
            <a:ext cx="0" cy="1836000"/>
          </a:xfrm>
          <a:prstGeom prst="line">
            <a:avLst/>
          </a:prstGeom>
          <a:ln w="6350" cap="flat">
            <a:solidFill>
              <a:schemeClr val="tx1">
                <a:alpha val="19608"/>
              </a:schemeClr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56" name="TextBox 11"/>
          <p:cNvSpPr txBox="1"/>
          <p:nvPr/>
        </p:nvSpPr>
        <p:spPr>
          <a:xfrm>
            <a:off x="8121024" y="5661834"/>
            <a:ext cx="959194" cy="6001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kern="1200" dirty="0" smtClean="0">
                <a:effectLst/>
                <a:latin typeface="Plus Jakarta Sans"/>
                <a:ea typeface="Plus Jakarta Sans"/>
                <a:cs typeface="Plus Jakarta Sans"/>
                <a:hlinkClick r:id="rId3"/>
              </a:rPr>
              <a:t>Положение о порядке подготовки научных и научно-педагогических кадров в аспирантуре</a:t>
            </a:r>
            <a:endParaRPr lang="ru-RU" sz="700" kern="1200" dirty="0" smtClean="0">
              <a:effectLst/>
              <a:latin typeface="Plus Jakarta Sans"/>
              <a:ea typeface="Plus Jakarta Sans"/>
              <a:cs typeface="Plus Jakarta Sans"/>
            </a:endParaRPr>
          </a:p>
          <a:p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57" name="TextBox 11"/>
          <p:cNvSpPr txBox="1"/>
          <p:nvPr/>
        </p:nvSpPr>
        <p:spPr>
          <a:xfrm>
            <a:off x="7197837" y="1416027"/>
            <a:ext cx="1432341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0"/>
              </a:lnSpc>
            </a:pPr>
            <a:r>
              <a:rPr lang="ru-RU" sz="8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В течение </a:t>
            </a:r>
            <a:r>
              <a:rPr lang="ru-RU" sz="800" b="1" u="sng" dirty="0" smtClean="0">
                <a:latin typeface="Plus Jakarta Sans"/>
                <a:ea typeface="Aptos"/>
                <a:cs typeface="Times New Roman" panose="02020603050405020304" pitchFamily="18" charset="0"/>
              </a:rPr>
              <a:t>недели</a:t>
            </a:r>
            <a:r>
              <a:rPr lang="ru-RU" sz="8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 после окончания промежуточной аттестации: </a:t>
            </a:r>
          </a:p>
        </p:txBody>
      </p:sp>
      <p:sp>
        <p:nvSpPr>
          <p:cNvPr id="158" name="TextBox 11"/>
          <p:cNvSpPr txBox="1"/>
          <p:nvPr/>
        </p:nvSpPr>
        <p:spPr>
          <a:xfrm>
            <a:off x="7089331" y="1822274"/>
            <a:ext cx="1626920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Передача протокола </a:t>
            </a:r>
          </a:p>
          <a:p>
            <a:pPr algn="ct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заседания </a:t>
            </a:r>
            <a:r>
              <a:rPr lang="ru-RU" sz="800" dirty="0">
                <a:latin typeface="Plus Jakarta Sans"/>
                <a:ea typeface="Aptos"/>
                <a:cs typeface="Times New Roman" panose="02020603050405020304" pitchFamily="18" charset="0"/>
              </a:rPr>
              <a:t>кафедры </a:t>
            </a:r>
            <a:endParaRPr lang="ru-RU" sz="8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  <a:p>
            <a:pPr algn="ct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с результатами аттестации</a:t>
            </a:r>
            <a:endParaRPr lang="ru-RU" sz="800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59" name="TextBox 11"/>
          <p:cNvSpPr txBox="1"/>
          <p:nvPr/>
        </p:nvSpPr>
        <p:spPr>
          <a:xfrm>
            <a:off x="3964998" y="2408446"/>
            <a:ext cx="1070623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0"/>
              </a:lnSpc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Промежуточная аттестация</a:t>
            </a:r>
            <a:endParaRPr lang="ru-RU" sz="900" b="1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60" name="TextBox 11"/>
          <p:cNvSpPr txBox="1"/>
          <p:nvPr/>
        </p:nvSpPr>
        <p:spPr>
          <a:xfrm>
            <a:off x="3246621" y="5656196"/>
            <a:ext cx="744220" cy="64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9"/>
              </a:rPr>
              <a:t>Регламент формирования заявок на КЦП и на обучение за счет средств СевГУ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62" name="TextBox 21"/>
          <p:cNvSpPr txBox="1"/>
          <p:nvPr/>
        </p:nvSpPr>
        <p:spPr>
          <a:xfrm>
            <a:off x="745186" y="987629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5413726" y="5169980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НРУК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72" name="TextBox 11"/>
          <p:cNvSpPr txBox="1"/>
          <p:nvPr/>
        </p:nvSpPr>
        <p:spPr>
          <a:xfrm>
            <a:off x="5866397" y="3994901"/>
            <a:ext cx="1017749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40"/>
              </a:lnSpc>
            </a:pPr>
            <a:r>
              <a:rPr lang="ru-RU" sz="800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Защита заявок </a:t>
            </a:r>
          </a:p>
          <a:p>
            <a:pPr algn="r">
              <a:lnSpc>
                <a:spcPts val="1040"/>
              </a:lnSpc>
            </a:pPr>
            <a:r>
              <a:rPr lang="ru-RU" sz="800" kern="100" dirty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ЗавКАФ и </a:t>
            </a:r>
            <a:r>
              <a:rPr lang="ru-RU" sz="800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НРУК </a:t>
            </a:r>
          </a:p>
          <a:p>
            <a:pPr algn="r">
              <a:lnSpc>
                <a:spcPts val="1040"/>
              </a:lnSpc>
            </a:pPr>
            <a:r>
              <a:rPr lang="ru-RU" sz="800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на </a:t>
            </a:r>
            <a:r>
              <a:rPr lang="ru-RU" sz="800" b="1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Комиссии</a:t>
            </a:r>
            <a:r>
              <a:rPr lang="en-US" sz="800" b="1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 </a:t>
            </a:r>
            <a:r>
              <a:rPr lang="ru-RU" sz="800" b="1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по вопросам АСП</a:t>
            </a:r>
            <a:endParaRPr lang="ru-RU" sz="800" b="1" kern="100" dirty="0" smtClean="0">
              <a:solidFill>
                <a:srgbClr val="FF0000"/>
              </a:solidFill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73" name="TextBox 11"/>
          <p:cNvSpPr txBox="1"/>
          <p:nvPr/>
        </p:nvSpPr>
        <p:spPr>
          <a:xfrm>
            <a:off x="8915587" y="3936929"/>
            <a:ext cx="1017749" cy="7694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40"/>
              </a:lnSpc>
            </a:pPr>
            <a:r>
              <a:rPr lang="ru-RU" sz="8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Назначение стипендии на основании рекомендации </a:t>
            </a:r>
            <a:r>
              <a:rPr lang="ru-RU" sz="800" b="1" kern="100" dirty="0" smtClean="0"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Комиссии</a:t>
            </a:r>
            <a:r>
              <a:rPr lang="en-US" sz="800" b="1" kern="100" dirty="0" smtClean="0"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 </a:t>
            </a:r>
            <a:r>
              <a:rPr lang="ru-RU" sz="800" b="1" kern="100" dirty="0" smtClean="0"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по вопросам АСП</a:t>
            </a:r>
            <a:endParaRPr lang="ru-RU" sz="800" b="1" kern="100" dirty="0" smtClean="0"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9505485" y="5164478"/>
            <a:ext cx="484982" cy="315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ЗавКАФ</a:t>
            </a:r>
          </a:p>
          <a:p>
            <a:pPr algn="r">
              <a:spcAft>
                <a:spcPts val="300"/>
              </a:spcAft>
            </a:pPr>
            <a:r>
              <a:rPr lang="ru-RU" sz="900" b="1" dirty="0" smtClean="0">
                <a:latin typeface="Plus Jakarta Sans"/>
                <a:ea typeface="Aptos"/>
                <a:cs typeface="Times New Roman" panose="02020603050405020304" pitchFamily="18" charset="0"/>
              </a:rPr>
              <a:t>НРУК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26" name="TextBox 21"/>
          <p:cNvSpPr txBox="1"/>
          <p:nvPr/>
        </p:nvSpPr>
        <p:spPr>
          <a:xfrm>
            <a:off x="1760057" y="977125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31" name="TextBox 21"/>
          <p:cNvSpPr txBox="1"/>
          <p:nvPr/>
        </p:nvSpPr>
        <p:spPr>
          <a:xfrm>
            <a:off x="2668471" y="990259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32" name="TextBox 21"/>
          <p:cNvSpPr txBox="1"/>
          <p:nvPr/>
        </p:nvSpPr>
        <p:spPr>
          <a:xfrm>
            <a:off x="3466341" y="1004608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33" name="TextBox 21"/>
          <p:cNvSpPr txBox="1"/>
          <p:nvPr/>
        </p:nvSpPr>
        <p:spPr>
          <a:xfrm>
            <a:off x="4579086" y="992716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34" name="TextBox 21"/>
          <p:cNvSpPr txBox="1"/>
          <p:nvPr/>
        </p:nvSpPr>
        <p:spPr>
          <a:xfrm>
            <a:off x="6490910" y="997087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35" name="TextBox 21"/>
          <p:cNvSpPr txBox="1"/>
          <p:nvPr/>
        </p:nvSpPr>
        <p:spPr>
          <a:xfrm>
            <a:off x="7775160" y="983983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36" name="TextBox 21"/>
          <p:cNvSpPr txBox="1"/>
          <p:nvPr/>
        </p:nvSpPr>
        <p:spPr>
          <a:xfrm>
            <a:off x="9511820" y="988916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46" name="TextBox 21"/>
          <p:cNvSpPr txBox="1"/>
          <p:nvPr/>
        </p:nvSpPr>
        <p:spPr>
          <a:xfrm>
            <a:off x="10430473" y="1001710"/>
            <a:ext cx="529786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80"/>
              </a:lnSpc>
            </a:pPr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Отдел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АСП</a:t>
            </a:r>
          </a:p>
          <a:p>
            <a:pPr algn="r">
              <a:lnSpc>
                <a:spcPts val="1080"/>
              </a:lnSpc>
            </a:pPr>
            <a:r>
              <a:rPr lang="ru-RU" sz="900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(Г-202а)</a:t>
            </a:r>
            <a:endParaRPr lang="ru-RU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29" name="TextBox 11"/>
          <p:cNvSpPr txBox="1"/>
          <p:nvPr/>
        </p:nvSpPr>
        <p:spPr>
          <a:xfrm>
            <a:off x="11212397" y="5652065"/>
            <a:ext cx="744220" cy="64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9"/>
              </a:rPr>
              <a:t>Регламент формирования заявок на КЦП и на обучение за счет средств СевГУ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47" name="TextBox 11"/>
          <p:cNvSpPr txBox="1"/>
          <p:nvPr/>
        </p:nvSpPr>
        <p:spPr>
          <a:xfrm>
            <a:off x="6175171" y="5661834"/>
            <a:ext cx="744220" cy="64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700" dirty="0" smtClean="0">
                <a:latin typeface="Plus Jakarta Sans"/>
                <a:ea typeface="Aptos"/>
                <a:cs typeface="Times New Roman" panose="02020603050405020304" pitchFamily="18" charset="0"/>
                <a:hlinkClick r:id="rId9"/>
              </a:rPr>
              <a:t>Регламент формирования заявок на КЦП и на обучение за счет средств СевГУ</a:t>
            </a:r>
            <a:endParaRPr lang="ru-RU" sz="11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48" name="TextBox 11"/>
          <p:cNvSpPr txBox="1"/>
          <p:nvPr/>
        </p:nvSpPr>
        <p:spPr>
          <a:xfrm>
            <a:off x="2934038" y="4026833"/>
            <a:ext cx="1017749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40"/>
              </a:lnSpc>
            </a:pPr>
            <a:r>
              <a:rPr lang="ru-RU" sz="800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Собеседование</a:t>
            </a:r>
          </a:p>
          <a:p>
            <a:pPr algn="r">
              <a:lnSpc>
                <a:spcPts val="1040"/>
              </a:lnSpc>
            </a:pPr>
            <a:r>
              <a:rPr lang="ru-RU" sz="800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с проректором</a:t>
            </a:r>
            <a:endParaRPr lang="ru-RU" sz="800" b="1" kern="100" dirty="0" smtClean="0">
              <a:solidFill>
                <a:srgbClr val="FF0000"/>
              </a:solidFill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49" name="TextBox 11"/>
          <p:cNvSpPr txBox="1"/>
          <p:nvPr/>
        </p:nvSpPr>
        <p:spPr>
          <a:xfrm>
            <a:off x="6880161" y="3860553"/>
            <a:ext cx="1176088" cy="1273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Сдача зачетов и экзаменов</a:t>
            </a:r>
          </a:p>
          <a:p>
            <a:pPr algn="r">
              <a:lnSpc>
                <a:spcPts val="1040"/>
              </a:lnSpc>
            </a:pPr>
            <a:r>
              <a:rPr lang="ru-RU" sz="800" dirty="0" smtClean="0">
                <a:latin typeface="Plus Jakarta Sans"/>
                <a:ea typeface="Aptos"/>
                <a:cs typeface="Times New Roman" panose="02020603050405020304" pitchFamily="18" charset="0"/>
              </a:rPr>
              <a:t>Отчет аспиранта на заседании кафедры</a:t>
            </a:r>
          </a:p>
          <a:p>
            <a:pPr algn="r">
              <a:lnSpc>
                <a:spcPts val="1040"/>
              </a:lnSpc>
            </a:pPr>
            <a:r>
              <a:rPr lang="ru-RU" sz="8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Утверждение результатов проректором </a:t>
            </a:r>
          </a:p>
          <a:p>
            <a:pPr algn="r">
              <a:lnSpc>
                <a:spcPts val="1040"/>
              </a:lnSpc>
            </a:pPr>
            <a:r>
              <a:rPr lang="ru-RU" sz="8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по рекомендации </a:t>
            </a:r>
            <a:r>
              <a:rPr lang="ru-RU" sz="800" b="1" kern="100" dirty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Комиссии</a:t>
            </a:r>
            <a:r>
              <a:rPr lang="en-US" sz="800" b="1" kern="100" dirty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 </a:t>
            </a:r>
            <a:r>
              <a:rPr lang="ru-RU" sz="800" b="1" kern="100" dirty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по вопросам </a:t>
            </a:r>
            <a:r>
              <a:rPr lang="ru-RU" sz="800" b="1" kern="1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  <a:hlinkClick r:id="rId5"/>
              </a:rPr>
              <a:t>АСП</a:t>
            </a:r>
            <a:r>
              <a:rPr lang="ru-RU" sz="800" dirty="0" smtClean="0">
                <a:solidFill>
                  <a:srgbClr val="FF0000"/>
                </a:solidFill>
                <a:latin typeface="Plus Jakarta Sans"/>
                <a:ea typeface="Aptos"/>
                <a:cs typeface="Times New Roman" panose="02020603050405020304" pitchFamily="18" charset="0"/>
              </a:rPr>
              <a:t>  </a:t>
            </a:r>
            <a:endParaRPr lang="ru-RU" sz="800" kern="100" dirty="0">
              <a:solidFill>
                <a:srgbClr val="FF0000"/>
              </a:solidFill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85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2"/>
          <p:cNvSpPr txBox="1"/>
          <p:nvPr/>
        </p:nvSpPr>
        <p:spPr>
          <a:xfrm>
            <a:off x="228888" y="73207"/>
            <a:ext cx="4976656" cy="523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2000" b="1" dirty="0">
                <a:latin typeface="Plus Jakarta Sans"/>
              </a:rPr>
              <a:t>Меры </a:t>
            </a:r>
            <a:r>
              <a:rPr lang="ru-RU" sz="2000" b="1" dirty="0" smtClean="0">
                <a:latin typeface="Plus Jakarta Sans"/>
              </a:rPr>
              <a:t>стимулирования</a:t>
            </a:r>
          </a:p>
          <a:p>
            <a:r>
              <a:rPr lang="ru-RU" sz="1400" b="1" kern="100" dirty="0" smtClean="0">
                <a:latin typeface="Plus Jakarta Sans"/>
                <a:ea typeface="Aptos"/>
                <a:cs typeface="Times New Roman" panose="02020603050405020304" pitchFamily="18" charset="0"/>
              </a:rPr>
              <a:t>в</a:t>
            </a:r>
            <a:r>
              <a:rPr lang="ru-RU" sz="1400" b="1" kern="100" dirty="0" smtClean="0">
                <a:effectLst/>
                <a:latin typeface="Plus Jakarta Sans"/>
                <a:ea typeface="Aptos"/>
                <a:cs typeface="Times New Roman" panose="02020603050405020304" pitchFamily="18" charset="0"/>
              </a:rPr>
              <a:t> течение учебного года</a:t>
            </a:r>
            <a:endParaRPr lang="ru-RU" sz="14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228888" y="647747"/>
          <a:ext cx="11853646" cy="60698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53055">
                  <a:extLst>
                    <a:ext uri="{9D8B030D-6E8A-4147-A177-3AD203B41FA5}">
                      <a16:colId xmlns:a16="http://schemas.microsoft.com/office/drawing/2014/main" val="612353957"/>
                    </a:ext>
                  </a:extLst>
                </a:gridCol>
                <a:gridCol w="5895703">
                  <a:extLst>
                    <a:ext uri="{9D8B030D-6E8A-4147-A177-3AD203B41FA5}">
                      <a16:colId xmlns:a16="http://schemas.microsoft.com/office/drawing/2014/main" val="95956849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187823907"/>
                    </a:ext>
                  </a:extLst>
                </a:gridCol>
                <a:gridCol w="1558835">
                  <a:extLst>
                    <a:ext uri="{9D8B030D-6E8A-4147-A177-3AD203B41FA5}">
                      <a16:colId xmlns:a16="http://schemas.microsoft.com/office/drawing/2014/main" val="2559579143"/>
                    </a:ext>
                  </a:extLst>
                </a:gridCol>
                <a:gridCol w="2029213">
                  <a:extLst>
                    <a:ext uri="{9D8B030D-6E8A-4147-A177-3AD203B41FA5}">
                      <a16:colId xmlns:a16="http://schemas.microsoft.com/office/drawing/2014/main" val="1859735154"/>
                    </a:ext>
                  </a:extLst>
                </a:gridCol>
              </a:tblGrid>
              <a:tr h="242898"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Мероприятие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Описание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Ответственный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Локальный акт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521559"/>
                  </a:ext>
                </a:extLst>
              </a:tr>
              <a:tr h="258079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для АСПИРАНТА</a:t>
                      </a:r>
                    </a:p>
                  </a:txBody>
                  <a:tcPr>
                    <a:solidFill>
                      <a:srgbClr val="D9E6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2737637"/>
                  </a:ext>
                </a:extLst>
              </a:tr>
              <a:tr h="6983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Направление аспиранта </a:t>
                      </a: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/>
                      </a:r>
                      <a:br>
                        <a:rPr lang="en-US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</a:b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в стороннюю организацию </a:t>
                      </a: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/>
                      </a:r>
                      <a:br>
                        <a:rPr lang="en-US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</a:b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для подготовки, апробации </a:t>
                      </a: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/>
                      </a:r>
                      <a:br>
                        <a:rPr lang="en-US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</a:b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и защиты диссертации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Командировка аспиранта с оплатой расходов на проезд, проживание, оргвзносов с целью:</a:t>
                      </a:r>
                    </a:p>
                    <a:p>
                      <a:pPr algn="l"/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1) 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защиты/предзащиты диссертации; 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2)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представления диссертации в диссовет; 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3) 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консультаций по диссертации в ведущей</a:t>
                      </a:r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организации; 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4)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доступа к научной инфраструктуры; 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5)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апробации результатов</a:t>
                      </a:r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на конференциях; выполнения исследовательских задач.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Зав. кафедрой</a:t>
                      </a: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Научный руководитель </a:t>
                      </a: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Аспирант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3"/>
                        </a:rPr>
                        <a:t>Регламент направления аспирантов в сторонние организации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755523"/>
                  </a:ext>
                </a:extLst>
              </a:tr>
              <a:tr h="546520">
                <a:tc>
                  <a:txBody>
                    <a:bodyPr/>
                    <a:lstStyle/>
                    <a:p>
                      <a:pPr algn="l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Назначение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выплаты стимулирующего характера </a:t>
                      </a:r>
                    </a:p>
                    <a:p>
                      <a:pPr algn="l"/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за защиту диссертации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Выплата стимулирующего характера соискателю ученой степени кандидата наук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Директор института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Положение о порядке установления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выплат 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стимулирующего характера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135006"/>
                  </a:ext>
                </a:extLst>
              </a:tr>
              <a:tr h="698332">
                <a:tc>
                  <a:txBody>
                    <a:bodyPr/>
                    <a:lstStyle/>
                    <a:p>
                      <a:pPr algn="l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Конкурс на право получения внутренних грантов для инициативных исследований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аспирантов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Грантовая поддержка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научных проектов аспирантов под руководством научных руководителей сроком 1 год.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Зав. кафедрой</a:t>
                      </a: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Научный руководитель </a:t>
                      </a: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Аспирант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5"/>
                        </a:rPr>
                        <a:t>Положение о внутренних научных кадрах для обучающихся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5"/>
                        </a:rPr>
                        <a:t> магистратуры </a:t>
                      </a:r>
                      <a:b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5"/>
                        </a:rPr>
                      </a:b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5"/>
                        </a:rPr>
                        <a:t>и аспирантуры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395667"/>
                  </a:ext>
                </a:extLst>
              </a:tr>
              <a:tr h="258079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для НАУЧНОГО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РУКОВОДИТЕЛЯ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9E6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084037"/>
                  </a:ext>
                </a:extLst>
              </a:tr>
              <a:tr h="546520">
                <a:tc>
                  <a:txBody>
                    <a:bodyPr/>
                    <a:lstStyle/>
                    <a:p>
                      <a:pPr algn="l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Назначение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выплаты стимулирующего характера </a:t>
                      </a:r>
                    </a:p>
                    <a:p>
                      <a:pPr algn="l"/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за защиту диссертации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Выплата стимулирующего характера научному </a:t>
                      </a:r>
                      <a:r>
                        <a:rPr lang="ru-RU" sz="1000" kern="1200" baseline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руководителю соискателя ученой 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степени кандидата наук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Директор института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Положение о порядке установления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выплат 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4"/>
                        </a:rPr>
                        <a:t>стимулирующего характера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815163"/>
                  </a:ext>
                </a:extLst>
              </a:tr>
              <a:tr h="546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Конкурс на право получения внутренних грантов на создание и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развитие научных школ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Грантовая поддержка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научных проектов сроком на 5 лет.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Научный руководитель </a:t>
                      </a:r>
                    </a:p>
                    <a:p>
                      <a:pPr algn="ctr"/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6"/>
                        </a:rPr>
                        <a:t>Положение о внутренних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6"/>
                        </a:rPr>
                        <a:t> грантах на создание и развитие научных школ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915164"/>
                  </a:ext>
                </a:extLst>
              </a:tr>
              <a:tr h="394709">
                <a:tc>
                  <a:txBody>
                    <a:bodyPr/>
                    <a:lstStyle/>
                    <a:p>
                      <a:pPr algn="l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Эффективный контракт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преподавателя-исследователя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В случае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выполнения дополнительных показателей в полном объеме – надбавка до 50% от оклада (независимо от доли ставки)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Зав. кафедрой</a:t>
                      </a:r>
                    </a:p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Научный руководитель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7"/>
                        </a:rPr>
                        <a:t>Положение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7"/>
                        </a:rPr>
                        <a:t> об эффективном контракте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288849"/>
                  </a:ext>
                </a:extLst>
              </a:tr>
              <a:tr h="394709">
                <a:tc>
                  <a:txBody>
                    <a:bodyPr/>
                    <a:lstStyle/>
                    <a:p>
                      <a:pPr algn="l"/>
                      <a:r>
                        <a:rPr lang="ru-RU" sz="1000" b="1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Plus Jakarta Sans"/>
                          <a:ea typeface="+mn-ea"/>
                          <a:cs typeface="+mn-cs"/>
                        </a:rPr>
                        <a:t>Особые условия по трудовому договору</a:t>
                      </a:r>
                      <a:r>
                        <a:rPr lang="ru-RU" sz="1000" b="1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Plus Jakarta Sans"/>
                          <a:ea typeface="+mn-ea"/>
                          <a:cs typeface="+mn-cs"/>
                        </a:rPr>
                        <a:t> ППС</a:t>
                      </a:r>
                      <a:endParaRPr lang="ru-RU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В стадии согласования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Проректор по научной деятельности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638578"/>
                  </a:ext>
                </a:extLst>
              </a:tr>
              <a:tr h="258079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для ЗАВЕДУЮЩЕГО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КАФЕДРОЙ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9E6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749720"/>
                  </a:ext>
                </a:extLst>
              </a:tr>
              <a:tr h="24289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Приоритетное выделение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КЦП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По итогам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собеседования с проректором по научной деятельности (с учетом выполнения ЭК) 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Зав. кафедрой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Директор института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Plus Jakarta Sans"/>
                          <a:ea typeface="Aptos"/>
                          <a:cs typeface="Times New Roman" panose="02020603050405020304" pitchFamily="18" charset="0"/>
                          <a:hlinkClick r:id="rId8"/>
                        </a:rPr>
                        <a:t>Регламент формирования заявок на КЦП и на обучение за счет средств СевГУ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8458"/>
                  </a:ext>
                </a:extLst>
              </a:tr>
              <a:tr h="546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Приоритетное выделение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«целевых» внебюджетных мест (за счет средств СевГУ)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По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рекомендации Комиссии по вопросам аспирантуры на основании критериев отбора: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1) 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соответствие приоритетным</a:t>
                      </a:r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научным направлениям СевГУ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2)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научные достижения</a:t>
                      </a:r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претендента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; </a:t>
                      </a:r>
                      <a:b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</a:b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3) </a:t>
                      </a: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опыт</a:t>
                      </a:r>
                      <a:r>
                        <a:rPr lang="ru-RU" sz="900" b="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и научные достижения руководителя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4)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привлечение</a:t>
                      </a:r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молодых кандидатов наук до 35 лет.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281340"/>
                  </a:ext>
                </a:extLst>
              </a:tr>
              <a:tr h="415804">
                <a:tc>
                  <a:txBody>
                    <a:bodyPr/>
                    <a:lstStyle/>
                    <a:p>
                      <a:pPr algn="l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Эффективный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контракт заведующего кафедрой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Дополнительный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</a:rPr>
                        <a:t> показатель - Защита не менее 50% аспирантов (бюджет/"целевой" внебюджет) в течение 3 лет после завершения обучения / в процессе обучения в аспирантуре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lus Jakarta Sans"/>
                          <a:ea typeface="+mn-ea"/>
                          <a:cs typeface="+mn-cs"/>
                        </a:rPr>
                        <a:t>Зав. кафедрой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lus Jakarta Sans"/>
                          <a:ea typeface="+mn-ea"/>
                          <a:cs typeface="+mn-cs"/>
                        </a:rPr>
                        <a:t>Директор института</a:t>
                      </a:r>
                      <a:endParaRPr lang="ru-RU" dirty="0"/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7"/>
                        </a:rPr>
                        <a:t>Положение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Plus Jakarta Sans"/>
                          <a:ea typeface="+mn-ea"/>
                          <a:cs typeface="+mn-cs"/>
                          <a:hlinkClick r:id="rId7"/>
                        </a:rPr>
                        <a:t> об эффективном контракте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Plus Jakarta Sans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39565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40207" y="227094"/>
            <a:ext cx="2612572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Координатор – Дирекция научной деятельности </a:t>
            </a:r>
          </a:p>
          <a:p>
            <a:pPr algn="r"/>
            <a:r>
              <a:rPr lang="ru-RU" sz="900" dirty="0" smtClean="0">
                <a:latin typeface="Plus Jakarta Sans"/>
                <a:ea typeface="Aptos"/>
                <a:cs typeface="Times New Roman" panose="02020603050405020304" pitchFamily="18" charset="0"/>
              </a:rPr>
              <a:t>(Г-210)</a:t>
            </a:r>
            <a:endParaRPr lang="ru-RU" sz="900" kern="100" dirty="0" smtClean="0">
              <a:effectLst/>
              <a:latin typeface="Plus Jakarta Sans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11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761</Words>
  <Application>Microsoft Office PowerPoint</Application>
  <PresentationFormat>Широкоэкранный</PresentationFormat>
  <Paragraphs>205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Plus Jakarta Sans</vt:lpstr>
      <vt:lpstr>Plus Jakarta Sans Bold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Зеленкова Марина Николаевна</cp:lastModifiedBy>
  <cp:revision>212</cp:revision>
  <cp:lastPrinted>2025-08-26T05:58:26Z</cp:lastPrinted>
  <dcterms:created xsi:type="dcterms:W3CDTF">2018-03-20T08:50:51Z</dcterms:created>
  <dcterms:modified xsi:type="dcterms:W3CDTF">2025-09-15T14:34:51Z</dcterms:modified>
</cp:coreProperties>
</file>